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2"/>
  </p:notesMasterIdLst>
  <p:handoutMasterIdLst>
    <p:handoutMasterId r:id="rId33"/>
  </p:handoutMasterIdLst>
  <p:sldIdLst>
    <p:sldId id="256" r:id="rId11"/>
    <p:sldId id="257" r:id="rId12"/>
    <p:sldId id="258" r:id="rId13"/>
    <p:sldId id="282" r:id="rId14"/>
    <p:sldId id="269" r:id="rId15"/>
    <p:sldId id="292" r:id="rId16"/>
    <p:sldId id="259" r:id="rId17"/>
    <p:sldId id="293" r:id="rId18"/>
    <p:sldId id="294" r:id="rId19"/>
    <p:sldId id="261" r:id="rId20"/>
    <p:sldId id="274" r:id="rId21"/>
    <p:sldId id="265" r:id="rId22"/>
    <p:sldId id="280" r:id="rId23"/>
    <p:sldId id="268" r:id="rId24"/>
    <p:sldId id="281" r:id="rId25"/>
    <p:sldId id="295" r:id="rId26"/>
    <p:sldId id="288" r:id="rId27"/>
    <p:sldId id="276" r:id="rId28"/>
    <p:sldId id="278" r:id="rId29"/>
    <p:sldId id="289" r:id="rId30"/>
    <p:sldId id="263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16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10/17/19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033670"/>
            <a:ext cx="8254820" cy="1788446"/>
          </a:xfrm>
        </p:spPr>
        <p:txBody>
          <a:bodyPr/>
          <a:lstStyle/>
          <a:p>
            <a:r>
              <a:rPr lang="en-US" sz="3600" dirty="0"/>
              <a:t>ACCY577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Machine Learning for Accounting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93" y="3338623"/>
            <a:ext cx="8254819" cy="608499"/>
          </a:xfrm>
        </p:spPr>
        <p:txBody>
          <a:bodyPr/>
          <a:lstStyle/>
          <a:p>
            <a:r>
              <a:rPr lang="en-US" sz="2800" dirty="0"/>
              <a:t>Module 7: Introduction to Clustering</a:t>
            </a:r>
          </a:p>
          <a:p>
            <a:r>
              <a:rPr lang="en-US" sz="2800" dirty="0"/>
              <a:t> 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5424" y="531088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2: K-means Case Stud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30391-61C6-F64E-8217-453ED37973F0}"/>
              </a:ext>
            </a:extLst>
          </p:cNvPr>
          <p:cNvSpPr txBox="1"/>
          <p:nvPr/>
        </p:nvSpPr>
        <p:spPr>
          <a:xfrm>
            <a:off x="680483" y="1371600"/>
            <a:ext cx="2211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Credit Card Dataset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F73D41-E727-1D48-A140-501CF55A6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3" y="1956314"/>
            <a:ext cx="7601981" cy="19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55" y="148291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Determine 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8E8D16-77B9-334E-938A-73C116360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775870"/>
            <a:ext cx="5339301" cy="4015622"/>
          </a:xfr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64" y="247158"/>
            <a:ext cx="6737670" cy="655908"/>
          </a:xfrm>
        </p:spPr>
        <p:txBody>
          <a:bodyPr>
            <a:noAutofit/>
          </a:bodyPr>
          <a:lstStyle/>
          <a:p>
            <a:r>
              <a:rPr lang="en-US" sz="2400" dirty="0"/>
              <a:t>Cluster Member Counts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5BBD7F-8E8E-1A46-96E2-BDDCD059897C}"/>
              </a:ext>
            </a:extLst>
          </p:cNvPr>
          <p:cNvSpPr txBox="1"/>
          <p:nvPr/>
        </p:nvSpPr>
        <p:spPr>
          <a:xfrm>
            <a:off x="1045364" y="1308637"/>
            <a:ext cx="4355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0 : 3436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1 : 2572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2 : 1270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3 : 1233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4 : 56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5 : 69 members</a:t>
            </a:r>
          </a:p>
        </p:txBody>
      </p:sp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36" y="25163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Visualize Data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9606E8DC-6B69-9248-9F21-20CCD6EB4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1018759"/>
            <a:ext cx="5273749" cy="3701487"/>
          </a:xfrm>
        </p:spPr>
      </p:pic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80" y="457569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3:   Introduction to Density-Based Clustering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80" y="1113477"/>
            <a:ext cx="5837273" cy="311850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DBSCAN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Scikit</a:t>
            </a:r>
            <a:r>
              <a:rPr lang="en-US" sz="2000" dirty="0"/>
              <a:t> Learn DBSCAN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Hyperparameter Estimation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Kmeans</a:t>
            </a:r>
            <a:r>
              <a:rPr lang="en-US" sz="2000" dirty="0"/>
              <a:t> vs. DBSCAN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6845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DBSCAN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DC01ED4-B929-984C-B596-6F64E94B1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7751134" cy="4128595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Hyperparameters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/>
              <a:t>eps</a:t>
            </a:r>
            <a:r>
              <a:rPr lang="en-US" sz="2300" dirty="0"/>
              <a:t>: Max distance between two points to be considered as in same neighbor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 err="1"/>
              <a:t>min_samples</a:t>
            </a:r>
            <a:r>
              <a:rPr lang="en-US" sz="2300" dirty="0"/>
              <a:t>: Number of points that must lie within the neighborhood of the current point in order for it to be considered a </a:t>
            </a:r>
            <a:r>
              <a:rPr lang="en-US" sz="2300" i="1" dirty="0"/>
              <a:t>core point</a:t>
            </a:r>
            <a:r>
              <a:rPr lang="en-US" sz="23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Point Categories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/>
              <a:t>Core point</a:t>
            </a:r>
            <a:r>
              <a:rPr lang="en-US" sz="2300" dirty="0"/>
              <a:t>: at least </a:t>
            </a:r>
            <a:r>
              <a:rPr lang="en-US" sz="2300" dirty="0" err="1"/>
              <a:t>min_samples</a:t>
            </a:r>
            <a:r>
              <a:rPr lang="en-US" sz="2300" dirty="0"/>
              <a:t> of points within distance eps.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/>
              <a:t>Border point</a:t>
            </a:r>
            <a:r>
              <a:rPr lang="en-US" sz="2300" dirty="0"/>
              <a:t>: a core point, but within eps to at least one core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/>
              <a:t>Noise point</a:t>
            </a:r>
            <a:r>
              <a:rPr lang="en-US" sz="2300" dirty="0"/>
              <a:t>: Neither core point nor border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Clusters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/>
              <a:t>All core points that are reachable to each other form a cluster. All border points of these core points also belong to the cluster.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66966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DBSCAN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A75447-5EC3-9E4F-A6A3-77BE5DA38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1026287"/>
            <a:ext cx="5624623" cy="3930916"/>
          </a:xfrm>
        </p:spPr>
      </p:pic>
    </p:spTree>
    <p:extLst>
      <p:ext uri="{BB962C8B-B14F-4D97-AF65-F5344CB8AC3E}">
        <p14:creationId xmlns:p14="http://schemas.microsoft.com/office/powerpoint/2010/main" val="2165957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2" y="509860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DBSCAN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56F330C-0B8A-E541-A82F-88CDF188D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482" y="1615134"/>
            <a:ext cx="5360111" cy="1606532"/>
          </a:xfrm>
        </p:spPr>
      </p:pic>
    </p:spTree>
    <p:extLst>
      <p:ext uri="{BB962C8B-B14F-4D97-AF65-F5344CB8AC3E}">
        <p14:creationId xmlns:p14="http://schemas.microsoft.com/office/powerpoint/2010/main" val="1790650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8" y="603892"/>
            <a:ext cx="6131614" cy="655908"/>
          </a:xfrm>
        </p:spPr>
        <p:txBody>
          <a:bodyPr>
            <a:normAutofit/>
          </a:bodyPr>
          <a:lstStyle/>
          <a:p>
            <a:r>
              <a:rPr lang="en-US" sz="2400" dirty="0"/>
              <a:t>Hyperparameter Estimation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0B854EA-7564-F64A-B776-8A6B96869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28" y="1506975"/>
            <a:ext cx="6326371" cy="30940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min_samples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Greater than number of features. </a:t>
            </a:r>
            <a:r>
              <a:rPr lang="en-US" sz="1600" dirty="0" err="1"/>
              <a:t>ie</a:t>
            </a:r>
            <a:r>
              <a:rPr lang="en-US" sz="1600" dirty="0"/>
              <a:t>. 2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small eps preferable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k-distance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01" y="127791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K-distance Graph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1BA3AC3A-88CF-7A43-BA7C-06B5F59C4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954" y="1603603"/>
            <a:ext cx="4380615" cy="3154365"/>
          </a:xfr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602FF6-0115-464B-8A69-3148715D10A4}"/>
              </a:ext>
            </a:extLst>
          </p:cNvPr>
          <p:cNvSpPr txBox="1"/>
          <p:nvPr/>
        </p:nvSpPr>
        <p:spPr>
          <a:xfrm>
            <a:off x="637954" y="783699"/>
            <a:ext cx="58479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 distance to nearest neighbor for all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Choose a distance at elbow that covers majority of data points</a:t>
            </a:r>
          </a:p>
          <a:p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602161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Lesson 1: Introduction to K-means Clustering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58949"/>
            <a:ext cx="6485860" cy="3325513"/>
          </a:xfrm>
        </p:spPr>
        <p:txBody>
          <a:bodyPr>
            <a:normAutofit fontScale="47500" lnSpcReduction="20000"/>
          </a:bodyPr>
          <a:lstStyle/>
          <a:p>
            <a:r>
              <a:rPr lang="en-US" sz="4200" b="1" dirty="0"/>
              <a:t>K-means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Choose k centers randomly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Form k groups by centers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Recalculate centers of k groups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Repeat 2-4 until no change in groups or reach </a:t>
            </a:r>
            <a:r>
              <a:rPr lang="en-US" sz="3400" dirty="0" err="1"/>
              <a:t>max_iter</a:t>
            </a:r>
            <a:endParaRPr lang="en-US" sz="3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Calculate total distance 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Repeat 1-6 pre-defined times(</a:t>
            </a:r>
            <a:r>
              <a:rPr lang="en-US" sz="3400" dirty="0" err="1"/>
              <a:t>n_init</a:t>
            </a:r>
            <a:r>
              <a:rPr lang="en-US" sz="3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Choose groups with smallest D as final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k-means vs. DBSCAN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B4010EB-5570-BC45-89BD-E2F11C640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423" y="1653390"/>
            <a:ext cx="3196597" cy="287166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0A629-AA98-1B46-9796-9B84FD6B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227" y="1653390"/>
            <a:ext cx="4092128" cy="2871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33DBD-BF49-2145-900E-941E2AEA63FD}"/>
              </a:ext>
            </a:extLst>
          </p:cNvPr>
          <p:cNvSpPr txBox="1"/>
          <p:nvPr/>
        </p:nvSpPr>
        <p:spPr>
          <a:xfrm>
            <a:off x="595423" y="1007059"/>
            <a:ext cx="2146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k-Means works well: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A97E3-6813-3342-965F-F87345F6BAAF}"/>
              </a:ext>
            </a:extLst>
          </p:cNvPr>
          <p:cNvSpPr txBox="1"/>
          <p:nvPr/>
        </p:nvSpPr>
        <p:spPr>
          <a:xfrm>
            <a:off x="4216227" y="986820"/>
            <a:ext cx="467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K-means works poorly but DBSCAN works well: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87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3923" y="15886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K-means (k=2)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9BA4EE6-168F-204D-9200-0ECFD4445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23" y="937762"/>
            <a:ext cx="5858540" cy="38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664139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Principal Component Analysis(PCA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30B999-0C9F-8246-AE0B-521105AE372D}"/>
              </a:ext>
            </a:extLst>
          </p:cNvPr>
          <p:cNvSpPr txBox="1"/>
          <p:nvPr/>
        </p:nvSpPr>
        <p:spPr>
          <a:xfrm>
            <a:off x="957208" y="1956390"/>
            <a:ext cx="544706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Reduce Dimension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Retain major characteristics of original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Help visualize clusters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34421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</a:t>
            </a:r>
            <a:r>
              <a:rPr lang="en-US" sz="2400" dirty="0" err="1"/>
              <a:t>Kmeans</a:t>
            </a:r>
            <a:r>
              <a:rPr lang="en-US" sz="2400" dirty="0"/>
              <a:t> Model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558E9295-BB62-FA49-ADF9-C80FC0103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984" y="1123112"/>
            <a:ext cx="8006039" cy="3982957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Standardize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No train-test split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Hyperparameters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n_clusters</a:t>
            </a:r>
            <a:r>
              <a:rPr lang="en-US" sz="1400" dirty="0"/>
              <a:t>: number of clusters, 𝑘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n_init</a:t>
            </a:r>
            <a:r>
              <a:rPr lang="en-US" sz="1400" dirty="0"/>
              <a:t>: number of times to choose different initial centers, default 10.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max_iter</a:t>
            </a:r>
            <a:r>
              <a:rPr lang="en-US" sz="1400" dirty="0"/>
              <a:t>: maximum number of iterations for the algorithm in any given run, default 300.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random_state</a:t>
            </a:r>
            <a:r>
              <a:rPr lang="en-US" sz="1400" dirty="0"/>
              <a:t>: random seed, enables reproducibility.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Steps to apply </a:t>
            </a:r>
            <a:r>
              <a:rPr lang="en-US" sz="1600" dirty="0" err="1"/>
              <a:t>KMeans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Create </a:t>
            </a:r>
            <a:r>
              <a:rPr lang="en-US" sz="1400" dirty="0" err="1"/>
              <a:t>KMeans</a:t>
            </a:r>
            <a:r>
              <a:rPr lang="en-US" sz="1400" dirty="0"/>
              <a:t> object with hyperparameter 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Fit with dataset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Predict </a:t>
            </a:r>
            <a:r>
              <a:rPr lang="en-US" sz="1400" dirty="0" err="1"/>
              <a:t>dateset</a:t>
            </a:r>
            <a:r>
              <a:rPr lang="en-US" sz="1400" dirty="0"/>
              <a:t> to get clusters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34421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</a:t>
            </a:r>
            <a:r>
              <a:rPr lang="en-US" sz="2400" dirty="0" err="1"/>
              <a:t>Kmeans</a:t>
            </a:r>
            <a:r>
              <a:rPr lang="en-US" sz="2400" dirty="0"/>
              <a:t> Model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A71B4A-AC3C-8D4A-A2BA-391C45521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1571469"/>
            <a:ext cx="6270625" cy="2389387"/>
          </a:xfrm>
        </p:spPr>
      </p:pic>
    </p:spTree>
    <p:extLst>
      <p:ext uri="{BB962C8B-B14F-4D97-AF65-F5344CB8AC3E}">
        <p14:creationId xmlns:p14="http://schemas.microsoft.com/office/powerpoint/2010/main" val="135985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0242" y="177330"/>
            <a:ext cx="6407331" cy="492519"/>
          </a:xfrm>
        </p:spPr>
        <p:txBody>
          <a:bodyPr>
            <a:normAutofit/>
          </a:bodyPr>
          <a:lstStyle/>
          <a:p>
            <a:r>
              <a:rPr lang="en-US" sz="2400" dirty="0"/>
              <a:t>Determine K: Elbow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43C659-2BC1-C344-B394-48826FE5C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472" y="964168"/>
            <a:ext cx="4506619" cy="3796592"/>
          </a:xfrm>
        </p:spPr>
      </p:pic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6236" y="102902"/>
            <a:ext cx="6407331" cy="492519"/>
          </a:xfrm>
        </p:spPr>
        <p:txBody>
          <a:bodyPr>
            <a:normAutofit/>
          </a:bodyPr>
          <a:lstStyle/>
          <a:p>
            <a:r>
              <a:rPr lang="en-US" sz="2400" dirty="0"/>
              <a:t>Explore Cluster Characteristics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2BE8AE-AF60-1A41-8BA5-5ACEF1568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288" y="829043"/>
            <a:ext cx="4665279" cy="4221200"/>
          </a:xfrm>
        </p:spPr>
      </p:pic>
    </p:spTree>
    <p:extLst>
      <p:ext uri="{BB962C8B-B14F-4D97-AF65-F5344CB8AC3E}">
        <p14:creationId xmlns:p14="http://schemas.microsoft.com/office/powerpoint/2010/main" val="4016825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45163"/>
            <a:ext cx="6407331" cy="492519"/>
          </a:xfrm>
        </p:spPr>
        <p:txBody>
          <a:bodyPr>
            <a:normAutofit/>
          </a:bodyPr>
          <a:lstStyle/>
          <a:p>
            <a:r>
              <a:rPr lang="en-US" sz="2400" dirty="0"/>
              <a:t>Cluster 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C43FC-4842-084E-87C8-4EB2E72D9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7230140" cy="356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Adjusted Rand Index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-1 to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Compare with true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Silhouette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-1 to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Don't use true class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Compare distance to assigned center and next closest center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66751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5075</TotalTime>
  <Words>308</Words>
  <Application>Microsoft Macintosh PowerPoint</Application>
  <PresentationFormat>On-screen Show (16:9)</PresentationFormat>
  <Paragraphs>82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ACCY577   Machine Learning for Accounting</vt:lpstr>
      <vt:lpstr>Lesson 1: Introduction to K-means Clustering    </vt:lpstr>
      <vt:lpstr>K-means (k=2)</vt:lpstr>
      <vt:lpstr>Principal Component Analysis(PCA</vt:lpstr>
      <vt:lpstr>Scikit Learn Kmeans Model </vt:lpstr>
      <vt:lpstr>Scikit Learn Kmeans Model </vt:lpstr>
      <vt:lpstr>Determine K: Elbow Method</vt:lpstr>
      <vt:lpstr>Explore Cluster Characteristics</vt:lpstr>
      <vt:lpstr>Cluster Evaluation</vt:lpstr>
      <vt:lpstr>Lesson 2: K-means Case Stud </vt:lpstr>
      <vt:lpstr>Determine K</vt:lpstr>
      <vt:lpstr>Cluster Member Counts</vt:lpstr>
      <vt:lpstr>Visualize Data</vt:lpstr>
      <vt:lpstr>Lesson 3:   Introduction to Density-Based Clustering   </vt:lpstr>
      <vt:lpstr>DBSCAN</vt:lpstr>
      <vt:lpstr>DBSCAN</vt:lpstr>
      <vt:lpstr>Scikit Learn DBSCAN Model</vt:lpstr>
      <vt:lpstr>Hyperparameter Estimation</vt:lpstr>
      <vt:lpstr>K-distance Graph</vt:lpstr>
      <vt:lpstr>k-means vs. DBSCAN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47</cp:revision>
  <dcterms:created xsi:type="dcterms:W3CDTF">2019-10-12T20:28:15Z</dcterms:created>
  <dcterms:modified xsi:type="dcterms:W3CDTF">2019-10-18T17:54:01Z</dcterms:modified>
</cp:coreProperties>
</file>